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2" r:id="rId7"/>
    <p:sldId id="263" r:id="rId8"/>
    <p:sldId id="264" r:id="rId9"/>
    <p:sldId id="265" r:id="rId10"/>
    <p:sldId id="266" r:id="rId11"/>
    <p:sldId id="271"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9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E46D5C0-B16F-4A30-A9C8-579C643BB718}" type="datetimeFigureOut">
              <a:rPr lang="en-IN" smtClean="0"/>
              <a:t>04-04-2022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697E41-4EBB-4F79-B23A-BA5A4188DA8D}" type="slidenum">
              <a:rPr lang="en-IN" smtClean="0"/>
              <a:t>‹#›</a:t>
            </a:fld>
            <a:endParaRPr lang="en-IN"/>
          </a:p>
        </p:txBody>
      </p:sp>
    </p:spTree>
    <p:extLst>
      <p:ext uri="{BB962C8B-B14F-4D97-AF65-F5344CB8AC3E}">
        <p14:creationId xmlns:p14="http://schemas.microsoft.com/office/powerpoint/2010/main" val="1511472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E46D5C0-B16F-4A30-A9C8-579C643BB718}" type="datetimeFigureOut">
              <a:rPr lang="en-IN" smtClean="0"/>
              <a:t>04-04-2022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697E41-4EBB-4F79-B23A-BA5A4188DA8D}" type="slidenum">
              <a:rPr lang="en-IN" smtClean="0"/>
              <a:t>‹#›</a:t>
            </a:fld>
            <a:endParaRPr lang="en-IN"/>
          </a:p>
        </p:txBody>
      </p:sp>
    </p:spTree>
    <p:extLst>
      <p:ext uri="{BB962C8B-B14F-4D97-AF65-F5344CB8AC3E}">
        <p14:creationId xmlns:p14="http://schemas.microsoft.com/office/powerpoint/2010/main" val="2492379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E46D5C0-B16F-4A30-A9C8-579C643BB718}" type="datetimeFigureOut">
              <a:rPr lang="en-IN" smtClean="0"/>
              <a:t>04-04-2022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697E41-4EBB-4F79-B23A-BA5A4188DA8D}"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73059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E46D5C0-B16F-4A30-A9C8-579C643BB718}" type="datetimeFigureOut">
              <a:rPr lang="en-IN" smtClean="0"/>
              <a:t>04-04-2022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697E41-4EBB-4F79-B23A-BA5A4188DA8D}" type="slidenum">
              <a:rPr lang="en-IN" smtClean="0"/>
              <a:t>‹#›</a:t>
            </a:fld>
            <a:endParaRPr lang="en-IN"/>
          </a:p>
        </p:txBody>
      </p:sp>
    </p:spTree>
    <p:extLst>
      <p:ext uri="{BB962C8B-B14F-4D97-AF65-F5344CB8AC3E}">
        <p14:creationId xmlns:p14="http://schemas.microsoft.com/office/powerpoint/2010/main" val="2994079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E46D5C0-B16F-4A30-A9C8-579C643BB718}" type="datetimeFigureOut">
              <a:rPr lang="en-IN" smtClean="0"/>
              <a:t>04-04-2022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697E41-4EBB-4F79-B23A-BA5A4188DA8D}"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537997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E46D5C0-B16F-4A30-A9C8-579C643BB718}" type="datetimeFigureOut">
              <a:rPr lang="en-IN" smtClean="0"/>
              <a:t>04-04-2022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697E41-4EBB-4F79-B23A-BA5A4188DA8D}" type="slidenum">
              <a:rPr lang="en-IN" smtClean="0"/>
              <a:t>‹#›</a:t>
            </a:fld>
            <a:endParaRPr lang="en-IN"/>
          </a:p>
        </p:txBody>
      </p:sp>
    </p:spTree>
    <p:extLst>
      <p:ext uri="{BB962C8B-B14F-4D97-AF65-F5344CB8AC3E}">
        <p14:creationId xmlns:p14="http://schemas.microsoft.com/office/powerpoint/2010/main" val="2950940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E46D5C0-B16F-4A30-A9C8-579C643BB718}" type="datetimeFigureOut">
              <a:rPr lang="en-IN" smtClean="0"/>
              <a:t>04-04-2022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697E41-4EBB-4F79-B23A-BA5A4188DA8D}" type="slidenum">
              <a:rPr lang="en-IN" smtClean="0"/>
              <a:t>‹#›</a:t>
            </a:fld>
            <a:endParaRPr lang="en-IN"/>
          </a:p>
        </p:txBody>
      </p:sp>
    </p:spTree>
    <p:extLst>
      <p:ext uri="{BB962C8B-B14F-4D97-AF65-F5344CB8AC3E}">
        <p14:creationId xmlns:p14="http://schemas.microsoft.com/office/powerpoint/2010/main" val="7647705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E46D5C0-B16F-4A30-A9C8-579C643BB718}" type="datetimeFigureOut">
              <a:rPr lang="en-IN" smtClean="0"/>
              <a:t>04-04-2022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697E41-4EBB-4F79-B23A-BA5A4188DA8D}" type="slidenum">
              <a:rPr lang="en-IN" smtClean="0"/>
              <a:t>‹#›</a:t>
            </a:fld>
            <a:endParaRPr lang="en-IN"/>
          </a:p>
        </p:txBody>
      </p:sp>
    </p:spTree>
    <p:extLst>
      <p:ext uri="{BB962C8B-B14F-4D97-AF65-F5344CB8AC3E}">
        <p14:creationId xmlns:p14="http://schemas.microsoft.com/office/powerpoint/2010/main" val="3288703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E46D5C0-B16F-4A30-A9C8-579C643BB718}" type="datetimeFigureOut">
              <a:rPr lang="en-IN" smtClean="0"/>
              <a:t>04-04-2022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697E41-4EBB-4F79-B23A-BA5A4188DA8D}" type="slidenum">
              <a:rPr lang="en-IN" smtClean="0"/>
              <a:t>‹#›</a:t>
            </a:fld>
            <a:endParaRPr lang="en-IN"/>
          </a:p>
        </p:txBody>
      </p:sp>
    </p:spTree>
    <p:extLst>
      <p:ext uri="{BB962C8B-B14F-4D97-AF65-F5344CB8AC3E}">
        <p14:creationId xmlns:p14="http://schemas.microsoft.com/office/powerpoint/2010/main" val="993420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E46D5C0-B16F-4A30-A9C8-579C643BB718}" type="datetimeFigureOut">
              <a:rPr lang="en-IN" smtClean="0"/>
              <a:t>04-04-2022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697E41-4EBB-4F79-B23A-BA5A4188DA8D}" type="slidenum">
              <a:rPr lang="en-IN" smtClean="0"/>
              <a:t>‹#›</a:t>
            </a:fld>
            <a:endParaRPr lang="en-IN"/>
          </a:p>
        </p:txBody>
      </p:sp>
    </p:spTree>
    <p:extLst>
      <p:ext uri="{BB962C8B-B14F-4D97-AF65-F5344CB8AC3E}">
        <p14:creationId xmlns:p14="http://schemas.microsoft.com/office/powerpoint/2010/main" val="3294542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E46D5C0-B16F-4A30-A9C8-579C643BB718}" type="datetimeFigureOut">
              <a:rPr lang="en-IN" smtClean="0"/>
              <a:t>04-04-2022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4697E41-4EBB-4F79-B23A-BA5A4188DA8D}" type="slidenum">
              <a:rPr lang="en-IN" smtClean="0"/>
              <a:t>‹#›</a:t>
            </a:fld>
            <a:endParaRPr lang="en-IN"/>
          </a:p>
        </p:txBody>
      </p:sp>
    </p:spTree>
    <p:extLst>
      <p:ext uri="{BB962C8B-B14F-4D97-AF65-F5344CB8AC3E}">
        <p14:creationId xmlns:p14="http://schemas.microsoft.com/office/powerpoint/2010/main" val="1627498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E46D5C0-B16F-4A30-A9C8-579C643BB718}" type="datetimeFigureOut">
              <a:rPr lang="en-IN" smtClean="0"/>
              <a:t>04-04-2022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4697E41-4EBB-4F79-B23A-BA5A4188DA8D}" type="slidenum">
              <a:rPr lang="en-IN" smtClean="0"/>
              <a:t>‹#›</a:t>
            </a:fld>
            <a:endParaRPr lang="en-IN"/>
          </a:p>
        </p:txBody>
      </p:sp>
    </p:spTree>
    <p:extLst>
      <p:ext uri="{BB962C8B-B14F-4D97-AF65-F5344CB8AC3E}">
        <p14:creationId xmlns:p14="http://schemas.microsoft.com/office/powerpoint/2010/main" val="3263857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E46D5C0-B16F-4A30-A9C8-579C643BB718}" type="datetimeFigureOut">
              <a:rPr lang="en-IN" smtClean="0"/>
              <a:t>04-04-2022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4697E41-4EBB-4F79-B23A-BA5A4188DA8D}" type="slidenum">
              <a:rPr lang="en-IN" smtClean="0"/>
              <a:t>‹#›</a:t>
            </a:fld>
            <a:endParaRPr lang="en-IN"/>
          </a:p>
        </p:txBody>
      </p:sp>
    </p:spTree>
    <p:extLst>
      <p:ext uri="{BB962C8B-B14F-4D97-AF65-F5344CB8AC3E}">
        <p14:creationId xmlns:p14="http://schemas.microsoft.com/office/powerpoint/2010/main" val="2717889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46D5C0-B16F-4A30-A9C8-579C643BB718}" type="datetimeFigureOut">
              <a:rPr lang="en-IN" smtClean="0"/>
              <a:t>04-04-2022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4697E41-4EBB-4F79-B23A-BA5A4188DA8D}" type="slidenum">
              <a:rPr lang="en-IN" smtClean="0"/>
              <a:t>‹#›</a:t>
            </a:fld>
            <a:endParaRPr lang="en-IN"/>
          </a:p>
        </p:txBody>
      </p:sp>
    </p:spTree>
    <p:extLst>
      <p:ext uri="{BB962C8B-B14F-4D97-AF65-F5344CB8AC3E}">
        <p14:creationId xmlns:p14="http://schemas.microsoft.com/office/powerpoint/2010/main" val="2170886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E46D5C0-B16F-4A30-A9C8-579C643BB718}" type="datetimeFigureOut">
              <a:rPr lang="en-IN" smtClean="0"/>
              <a:t>04-04-2022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4697E41-4EBB-4F79-B23A-BA5A4188DA8D}" type="slidenum">
              <a:rPr lang="en-IN" smtClean="0"/>
              <a:t>‹#›</a:t>
            </a:fld>
            <a:endParaRPr lang="en-IN"/>
          </a:p>
        </p:txBody>
      </p:sp>
    </p:spTree>
    <p:extLst>
      <p:ext uri="{BB962C8B-B14F-4D97-AF65-F5344CB8AC3E}">
        <p14:creationId xmlns:p14="http://schemas.microsoft.com/office/powerpoint/2010/main" val="4156473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E46D5C0-B16F-4A30-A9C8-579C643BB718}" type="datetimeFigureOut">
              <a:rPr lang="en-IN" smtClean="0"/>
              <a:t>04-04-2022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4697E41-4EBB-4F79-B23A-BA5A4188DA8D}" type="slidenum">
              <a:rPr lang="en-IN" smtClean="0"/>
              <a:t>‹#›</a:t>
            </a:fld>
            <a:endParaRPr lang="en-IN"/>
          </a:p>
        </p:txBody>
      </p:sp>
    </p:spTree>
    <p:extLst>
      <p:ext uri="{BB962C8B-B14F-4D97-AF65-F5344CB8AC3E}">
        <p14:creationId xmlns:p14="http://schemas.microsoft.com/office/powerpoint/2010/main" val="3991529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E46D5C0-B16F-4A30-A9C8-579C643BB718}" type="datetimeFigureOut">
              <a:rPr lang="en-IN" smtClean="0"/>
              <a:t>04-04-2022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4697E41-4EBB-4F79-B23A-BA5A4188DA8D}" type="slidenum">
              <a:rPr lang="en-IN" smtClean="0"/>
              <a:t>‹#›</a:t>
            </a:fld>
            <a:endParaRPr lang="en-IN"/>
          </a:p>
        </p:txBody>
      </p:sp>
    </p:spTree>
    <p:extLst>
      <p:ext uri="{BB962C8B-B14F-4D97-AF65-F5344CB8AC3E}">
        <p14:creationId xmlns:p14="http://schemas.microsoft.com/office/powerpoint/2010/main" val="31997390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56704" y="1533525"/>
            <a:ext cx="7455958" cy="638176"/>
          </a:xfrm>
        </p:spPr>
        <p:txBody>
          <a:bodyPr>
            <a:noAutofit/>
          </a:bodyPr>
          <a:lstStyle/>
          <a:p>
            <a:pPr algn="l"/>
            <a:r>
              <a:rPr lang="en-IN" sz="6000" dirty="0" smtClean="0">
                <a:latin typeface="Georgia" panose="02040502050405020303" pitchFamily="18" charset="0"/>
              </a:rPr>
              <a:t>     BOOKIFY</a:t>
            </a:r>
            <a:r>
              <a:rPr lang="en-IN" dirty="0" smtClean="0"/>
              <a:t/>
            </a:r>
            <a:br>
              <a:rPr lang="en-IN" dirty="0" smtClean="0"/>
            </a:br>
            <a:r>
              <a:rPr lang="en-IN" sz="4000" dirty="0" smtClean="0"/>
              <a:t>-</a:t>
            </a:r>
            <a:r>
              <a:rPr lang="en-US" sz="4000" dirty="0"/>
              <a:t>LIBRARY MANAGEMENT SYSTEM</a:t>
            </a:r>
            <a:endParaRPr lang="en-IN" dirty="0"/>
          </a:p>
        </p:txBody>
      </p:sp>
      <p:sp>
        <p:nvSpPr>
          <p:cNvPr id="3" name="Subtitle 2"/>
          <p:cNvSpPr>
            <a:spLocks noGrp="1"/>
          </p:cNvSpPr>
          <p:nvPr>
            <p:ph type="subTitle" idx="1"/>
          </p:nvPr>
        </p:nvSpPr>
        <p:spPr>
          <a:xfrm>
            <a:off x="5641958" y="4631665"/>
            <a:ext cx="5341408" cy="1245067"/>
          </a:xfrm>
        </p:spPr>
        <p:txBody>
          <a:bodyPr>
            <a:normAutofit lnSpcReduction="10000"/>
          </a:bodyPr>
          <a:lstStyle/>
          <a:p>
            <a:pPr algn="l"/>
            <a:r>
              <a:rPr lang="en-US" sz="1400" b="1" dirty="0"/>
              <a:t>PREPARED </a:t>
            </a:r>
            <a:r>
              <a:rPr lang="en-US" sz="1400" b="1" dirty="0" smtClean="0"/>
              <a:t>FOR</a:t>
            </a:r>
          </a:p>
          <a:p>
            <a:pPr algn="l"/>
            <a:endParaRPr lang="en-IN" sz="1400" dirty="0"/>
          </a:p>
          <a:p>
            <a:pPr algn="l"/>
            <a:r>
              <a:rPr lang="en-US" sz="1400" dirty="0" smtClean="0"/>
              <a:t>JEE </a:t>
            </a:r>
            <a:r>
              <a:rPr lang="en-US" sz="1400" dirty="0"/>
              <a:t>Full Stack with React JR_7 </a:t>
            </a:r>
            <a:endParaRPr lang="en-US" sz="1400" dirty="0" smtClean="0"/>
          </a:p>
          <a:p>
            <a:pPr algn="l"/>
            <a:r>
              <a:rPr lang="en-IN" sz="1400" dirty="0" smtClean="0"/>
              <a:t>Sprint-1 Evaluation</a:t>
            </a:r>
            <a:endParaRPr lang="en-IN" sz="1400" dirty="0"/>
          </a:p>
          <a:p>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004" y="857250"/>
            <a:ext cx="768696" cy="581025"/>
          </a:xfrm>
          <a:prstGeom prst="rect">
            <a:avLst/>
          </a:prstGeom>
        </p:spPr>
      </p:pic>
      <p:sp>
        <p:nvSpPr>
          <p:cNvPr id="5" name="TextBox 4"/>
          <p:cNvSpPr txBox="1"/>
          <p:nvPr/>
        </p:nvSpPr>
        <p:spPr>
          <a:xfrm>
            <a:off x="351523" y="4631665"/>
            <a:ext cx="2007658" cy="2154436"/>
          </a:xfrm>
          <a:prstGeom prst="rect">
            <a:avLst/>
          </a:prstGeom>
          <a:noFill/>
        </p:spPr>
        <p:txBody>
          <a:bodyPr wrap="square" rtlCol="0">
            <a:spAutoFit/>
          </a:bodyPr>
          <a:lstStyle/>
          <a:p>
            <a:r>
              <a:rPr lang="en-US" sz="1400" b="1" dirty="0">
                <a:solidFill>
                  <a:schemeClr val="tx1">
                    <a:lumMod val="50000"/>
                    <a:lumOff val="50000"/>
                  </a:schemeClr>
                </a:solidFill>
              </a:rPr>
              <a:t>PREPARED </a:t>
            </a:r>
            <a:r>
              <a:rPr lang="en-US" sz="1400" b="1" dirty="0" smtClean="0">
                <a:solidFill>
                  <a:schemeClr val="tx1">
                    <a:lumMod val="50000"/>
                    <a:lumOff val="50000"/>
                  </a:schemeClr>
                </a:solidFill>
              </a:rPr>
              <a:t>BY</a:t>
            </a:r>
          </a:p>
          <a:p>
            <a:endParaRPr lang="en-IN" sz="1400" dirty="0">
              <a:solidFill>
                <a:schemeClr val="tx1">
                  <a:lumMod val="50000"/>
                  <a:lumOff val="50000"/>
                </a:schemeClr>
              </a:solidFill>
            </a:endParaRPr>
          </a:p>
          <a:p>
            <a:r>
              <a:rPr lang="en-US" sz="1400" dirty="0" err="1">
                <a:solidFill>
                  <a:schemeClr val="tx1">
                    <a:lumMod val="50000"/>
                    <a:lumOff val="50000"/>
                  </a:schemeClr>
                </a:solidFill>
              </a:rPr>
              <a:t>Asmita</a:t>
            </a:r>
            <a:r>
              <a:rPr lang="en-US" sz="1400" dirty="0">
                <a:solidFill>
                  <a:schemeClr val="tx1">
                    <a:lumMod val="50000"/>
                    <a:lumOff val="50000"/>
                  </a:schemeClr>
                </a:solidFill>
              </a:rPr>
              <a:t> Paul</a:t>
            </a:r>
            <a:endParaRPr lang="en-IN" sz="1400" dirty="0">
              <a:solidFill>
                <a:schemeClr val="tx1">
                  <a:lumMod val="50000"/>
                  <a:lumOff val="50000"/>
                </a:schemeClr>
              </a:solidFill>
            </a:endParaRPr>
          </a:p>
          <a:p>
            <a:r>
              <a:rPr lang="en-US" sz="1400" dirty="0">
                <a:solidFill>
                  <a:schemeClr val="tx1">
                    <a:lumMod val="50000"/>
                    <a:lumOff val="50000"/>
                  </a:schemeClr>
                </a:solidFill>
              </a:rPr>
              <a:t>Amish Singh</a:t>
            </a:r>
            <a:endParaRPr lang="en-IN" sz="1400" dirty="0">
              <a:solidFill>
                <a:schemeClr val="tx1">
                  <a:lumMod val="50000"/>
                  <a:lumOff val="50000"/>
                </a:schemeClr>
              </a:solidFill>
            </a:endParaRPr>
          </a:p>
          <a:p>
            <a:r>
              <a:rPr lang="en-US" sz="1400" dirty="0" err="1">
                <a:solidFill>
                  <a:schemeClr val="tx1">
                    <a:lumMod val="50000"/>
                    <a:lumOff val="50000"/>
                  </a:schemeClr>
                </a:solidFill>
              </a:rPr>
              <a:t>Vritant</a:t>
            </a:r>
            <a:r>
              <a:rPr lang="en-US" sz="1400" dirty="0">
                <a:solidFill>
                  <a:schemeClr val="tx1">
                    <a:lumMod val="50000"/>
                    <a:lumOff val="50000"/>
                  </a:schemeClr>
                </a:solidFill>
              </a:rPr>
              <a:t> </a:t>
            </a:r>
            <a:r>
              <a:rPr lang="en-US" sz="1400" dirty="0" err="1">
                <a:solidFill>
                  <a:schemeClr val="tx1">
                    <a:lumMod val="50000"/>
                    <a:lumOff val="50000"/>
                  </a:schemeClr>
                </a:solidFill>
              </a:rPr>
              <a:t>Tiple</a:t>
            </a:r>
            <a:endParaRPr lang="en-IN" sz="1400" dirty="0">
              <a:solidFill>
                <a:schemeClr val="tx1">
                  <a:lumMod val="50000"/>
                  <a:lumOff val="50000"/>
                </a:schemeClr>
              </a:solidFill>
            </a:endParaRPr>
          </a:p>
          <a:p>
            <a:r>
              <a:rPr lang="en-US" sz="1400" dirty="0" err="1">
                <a:solidFill>
                  <a:schemeClr val="tx1">
                    <a:lumMod val="50000"/>
                    <a:lumOff val="50000"/>
                  </a:schemeClr>
                </a:solidFill>
              </a:rPr>
              <a:t>Siddhant</a:t>
            </a:r>
            <a:r>
              <a:rPr lang="en-US" sz="1400" dirty="0">
                <a:solidFill>
                  <a:schemeClr val="tx1">
                    <a:lumMod val="50000"/>
                    <a:lumOff val="50000"/>
                  </a:schemeClr>
                </a:solidFill>
              </a:rPr>
              <a:t> </a:t>
            </a:r>
            <a:r>
              <a:rPr lang="en-US" sz="1400" dirty="0" err="1">
                <a:solidFill>
                  <a:schemeClr val="tx1">
                    <a:lumMod val="50000"/>
                    <a:lumOff val="50000"/>
                  </a:schemeClr>
                </a:solidFill>
              </a:rPr>
              <a:t>Khare</a:t>
            </a:r>
            <a:endParaRPr lang="en-IN" sz="1400" dirty="0">
              <a:solidFill>
                <a:schemeClr val="tx1">
                  <a:lumMod val="50000"/>
                  <a:lumOff val="50000"/>
                </a:schemeClr>
              </a:solidFill>
            </a:endParaRPr>
          </a:p>
          <a:p>
            <a:r>
              <a:rPr lang="en-US" sz="1400" dirty="0">
                <a:solidFill>
                  <a:schemeClr val="tx1">
                    <a:lumMod val="50000"/>
                    <a:lumOff val="50000"/>
                  </a:schemeClr>
                </a:solidFill>
              </a:rPr>
              <a:t>Dev Singh Parihar </a:t>
            </a:r>
            <a:endParaRPr lang="en-IN" sz="1400" dirty="0">
              <a:solidFill>
                <a:schemeClr val="tx1">
                  <a:lumMod val="50000"/>
                  <a:lumOff val="50000"/>
                </a:schemeClr>
              </a:solidFill>
            </a:endParaRPr>
          </a:p>
          <a:p>
            <a:r>
              <a:rPr lang="en-US" dirty="0"/>
              <a:t/>
            </a:r>
            <a:br>
              <a:rPr lang="en-US" dirty="0"/>
            </a:br>
            <a:endParaRPr lang="en-IN" dirty="0"/>
          </a:p>
        </p:txBody>
      </p:sp>
    </p:spTree>
    <p:extLst>
      <p:ext uri="{BB962C8B-B14F-4D97-AF65-F5344CB8AC3E}">
        <p14:creationId xmlns:p14="http://schemas.microsoft.com/office/powerpoint/2010/main" val="2822248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1985" y="674369"/>
            <a:ext cx="7400925" cy="3477875"/>
          </a:xfrm>
          <a:prstGeom prst="rect">
            <a:avLst/>
          </a:prstGeom>
          <a:noFill/>
        </p:spPr>
        <p:txBody>
          <a:bodyPr wrap="square" rtlCol="0">
            <a:spAutoFit/>
          </a:bodyPr>
          <a:lstStyle/>
          <a:p>
            <a:r>
              <a:rPr lang="en-IN" sz="2000" dirty="0" smtClean="0"/>
              <a:t>Delete Book Entries</a:t>
            </a:r>
          </a:p>
          <a:p>
            <a:pPr marL="342900" indent="-342900">
              <a:buFontTx/>
              <a:buChar char="-"/>
            </a:pPr>
            <a:r>
              <a:rPr lang="en-IN" sz="2000" dirty="0" smtClean="0"/>
              <a:t>User can remove books from the library</a:t>
            </a:r>
          </a:p>
          <a:p>
            <a:pPr marL="342900" indent="-342900">
              <a:buFontTx/>
              <a:buChar char="-"/>
            </a:pPr>
            <a:endParaRPr lang="en-IN" sz="2000" dirty="0"/>
          </a:p>
          <a:p>
            <a:pPr marL="342900" indent="-342900">
              <a:buFontTx/>
              <a:buChar char="-"/>
            </a:pPr>
            <a:endParaRPr lang="en-IN" sz="2000" dirty="0" smtClean="0"/>
          </a:p>
          <a:p>
            <a:pPr marL="342900" indent="-342900">
              <a:buFontTx/>
              <a:buChar char="-"/>
            </a:pPr>
            <a:endParaRPr lang="en-IN" sz="2000" dirty="0"/>
          </a:p>
          <a:p>
            <a:pPr marL="342900" indent="-342900">
              <a:buFontTx/>
              <a:buChar char="-"/>
            </a:pPr>
            <a:endParaRPr lang="en-IN" sz="2000" dirty="0" smtClean="0"/>
          </a:p>
          <a:p>
            <a:endParaRPr lang="en-IN" sz="2000" dirty="0"/>
          </a:p>
          <a:p>
            <a:pPr marL="342900" indent="-342900">
              <a:buFontTx/>
              <a:buChar char="-"/>
            </a:pPr>
            <a:endParaRPr lang="en-IN" sz="2000" dirty="0" smtClean="0"/>
          </a:p>
          <a:p>
            <a:pPr marL="342900" indent="-342900">
              <a:buFontTx/>
              <a:buChar char="-"/>
            </a:pPr>
            <a:endParaRPr lang="en-IN" sz="2000" dirty="0"/>
          </a:p>
          <a:p>
            <a:pPr marL="342900" indent="-342900">
              <a:buFontTx/>
              <a:buChar char="-"/>
            </a:pPr>
            <a:endParaRPr lang="en-IN" sz="2000" dirty="0" smtClean="0"/>
          </a:p>
          <a:p>
            <a:pPr marL="342900" indent="-342900">
              <a:buFontTx/>
              <a:buChar char="-"/>
            </a:pPr>
            <a:endParaRPr lang="en-IN" sz="2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 y="1555051"/>
            <a:ext cx="8910046" cy="4632389"/>
          </a:xfrm>
          <a:prstGeom prst="rect">
            <a:avLst/>
          </a:prstGeom>
        </p:spPr>
      </p:pic>
    </p:spTree>
    <p:extLst>
      <p:ext uri="{BB962C8B-B14F-4D97-AF65-F5344CB8AC3E}">
        <p14:creationId xmlns:p14="http://schemas.microsoft.com/office/powerpoint/2010/main" val="3182986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23949" y="857249"/>
            <a:ext cx="7515225" cy="707886"/>
          </a:xfrm>
          <a:prstGeom prst="rect">
            <a:avLst/>
          </a:prstGeom>
          <a:noFill/>
        </p:spPr>
        <p:txBody>
          <a:bodyPr wrap="square" rtlCol="0">
            <a:spAutoFit/>
          </a:bodyPr>
          <a:lstStyle/>
          <a:p>
            <a:r>
              <a:rPr lang="en-IN" sz="2000" dirty="0" smtClean="0"/>
              <a:t>Search Book by </a:t>
            </a:r>
            <a:r>
              <a:rPr lang="en-IN" sz="2000" dirty="0" err="1" smtClean="0"/>
              <a:t>bookId</a:t>
            </a:r>
            <a:endParaRPr lang="en-IN" sz="2000" dirty="0"/>
          </a:p>
          <a:p>
            <a:r>
              <a:rPr lang="en-IN" sz="2000" dirty="0" smtClean="0"/>
              <a:t>-	</a:t>
            </a:r>
            <a:r>
              <a:rPr lang="en-IN" dirty="0" smtClean="0"/>
              <a:t>User can search desired book by entering the </a:t>
            </a:r>
            <a:r>
              <a:rPr lang="en-IN" dirty="0" err="1" smtClean="0"/>
              <a:t>bookId</a:t>
            </a:r>
            <a:endParaRPr lang="en-IN"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547" t="16622" r="64766" b="21010"/>
          <a:stretch/>
        </p:blipFill>
        <p:spPr>
          <a:xfrm>
            <a:off x="759528" y="1777180"/>
            <a:ext cx="8489248" cy="4747445"/>
          </a:xfrm>
          <a:prstGeom prst="rect">
            <a:avLst/>
          </a:prstGeom>
        </p:spPr>
      </p:pic>
    </p:spTree>
    <p:extLst>
      <p:ext uri="{BB962C8B-B14F-4D97-AF65-F5344CB8AC3E}">
        <p14:creationId xmlns:p14="http://schemas.microsoft.com/office/powerpoint/2010/main" val="4041796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5400" dirty="0" smtClean="0"/>
              <a:t>Limitations </a:t>
            </a:r>
            <a:endParaRPr lang="en-IN" sz="5400" dirty="0"/>
          </a:p>
        </p:txBody>
      </p:sp>
      <p:sp>
        <p:nvSpPr>
          <p:cNvPr id="3" name="Content Placeholder 2"/>
          <p:cNvSpPr>
            <a:spLocks noGrp="1"/>
          </p:cNvSpPr>
          <p:nvPr>
            <p:ph idx="1"/>
          </p:nvPr>
        </p:nvSpPr>
        <p:spPr/>
        <p:txBody>
          <a:bodyPr/>
          <a:lstStyle/>
          <a:p>
            <a:r>
              <a:rPr lang="en-IN" sz="2400" dirty="0" smtClean="0"/>
              <a:t>Currently we have not implemented the front end of this project.</a:t>
            </a:r>
          </a:p>
          <a:p>
            <a:r>
              <a:rPr lang="en-IN" sz="2400" dirty="0" smtClean="0"/>
              <a:t>Various </a:t>
            </a:r>
            <a:r>
              <a:rPr lang="en-IN" sz="2400" dirty="0"/>
              <a:t>features such as fine management of the library </a:t>
            </a:r>
            <a:r>
              <a:rPr lang="en-IN" sz="2400" dirty="0" smtClean="0"/>
              <a:t>is in underworks.</a:t>
            </a:r>
            <a:endParaRPr lang="en-IN" sz="2400" dirty="0"/>
          </a:p>
          <a:p>
            <a:r>
              <a:rPr lang="en-IN" sz="2400" dirty="0" smtClean="0"/>
              <a:t>Advance features are not yet implemented.</a:t>
            </a:r>
          </a:p>
          <a:p>
            <a:endParaRPr lang="en-IN" dirty="0" smtClean="0"/>
          </a:p>
        </p:txBody>
      </p:sp>
    </p:spTree>
    <p:extLst>
      <p:ext uri="{BB962C8B-B14F-4D97-AF65-F5344CB8AC3E}">
        <p14:creationId xmlns:p14="http://schemas.microsoft.com/office/powerpoint/2010/main" val="429536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5400" dirty="0"/>
              <a:t>Future </a:t>
            </a:r>
            <a:r>
              <a:rPr lang="en-IN" sz="5400" dirty="0" smtClean="0"/>
              <a:t>Vision</a:t>
            </a:r>
            <a:endParaRPr lang="en-IN" sz="5400" dirty="0"/>
          </a:p>
        </p:txBody>
      </p:sp>
      <p:sp>
        <p:nvSpPr>
          <p:cNvPr id="3" name="Content Placeholder 2"/>
          <p:cNvSpPr>
            <a:spLocks noGrp="1"/>
          </p:cNvSpPr>
          <p:nvPr>
            <p:ph idx="1"/>
          </p:nvPr>
        </p:nvSpPr>
        <p:spPr/>
        <p:txBody>
          <a:bodyPr>
            <a:normAutofit/>
          </a:bodyPr>
          <a:lstStyle/>
          <a:p>
            <a:r>
              <a:rPr lang="en-IN" sz="2400" dirty="0" smtClean="0"/>
              <a:t>Implement the front end of this project using web technologies and react framework.</a:t>
            </a:r>
          </a:p>
          <a:p>
            <a:r>
              <a:rPr lang="en-IN" sz="2400" dirty="0" smtClean="0"/>
              <a:t>Add more features such as fine management and payment gateway integration.</a:t>
            </a:r>
          </a:p>
          <a:p>
            <a:r>
              <a:rPr lang="en-IN" sz="2400" dirty="0" smtClean="0"/>
              <a:t>Adding member verification system.</a:t>
            </a:r>
            <a:endParaRPr lang="en-IN" sz="2400" dirty="0"/>
          </a:p>
        </p:txBody>
      </p:sp>
    </p:spTree>
    <p:extLst>
      <p:ext uri="{BB962C8B-B14F-4D97-AF65-F5344CB8AC3E}">
        <p14:creationId xmlns:p14="http://schemas.microsoft.com/office/powerpoint/2010/main" val="3308812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33425"/>
            <a:ext cx="8596668" cy="1320800"/>
          </a:xfrm>
        </p:spPr>
        <p:txBody>
          <a:bodyPr>
            <a:normAutofit/>
          </a:bodyPr>
          <a:lstStyle/>
          <a:p>
            <a:pPr algn="ctr"/>
            <a:r>
              <a:rPr lang="en-IN" sz="5400" dirty="0" smtClean="0"/>
              <a:t>Conclusion</a:t>
            </a:r>
            <a:endParaRPr lang="en-IN" sz="5400" dirty="0"/>
          </a:p>
        </p:txBody>
      </p:sp>
      <p:sp>
        <p:nvSpPr>
          <p:cNvPr id="3" name="Content Placeholder 2"/>
          <p:cNvSpPr>
            <a:spLocks noGrp="1"/>
          </p:cNvSpPr>
          <p:nvPr>
            <p:ph idx="1"/>
          </p:nvPr>
        </p:nvSpPr>
        <p:spPr/>
        <p:txBody>
          <a:bodyPr/>
          <a:lstStyle/>
          <a:p>
            <a:pPr>
              <a:buNone/>
            </a:pPr>
            <a:r>
              <a:rPr lang="en-US" dirty="0" smtClean="0"/>
              <a:t>     The Library </a:t>
            </a:r>
            <a:r>
              <a:rPr lang="en-US" dirty="0"/>
              <a:t>management system automates the process of </a:t>
            </a:r>
            <a:r>
              <a:rPr lang="en-US" dirty="0" smtClean="0"/>
              <a:t>managing records of library, </a:t>
            </a:r>
            <a:r>
              <a:rPr lang="en-US" dirty="0"/>
              <a:t>thus reducing the time wasted as well as the </a:t>
            </a:r>
            <a:r>
              <a:rPr lang="en-US" dirty="0" smtClean="0"/>
              <a:t>hassles that </a:t>
            </a:r>
            <a:r>
              <a:rPr lang="en-US" dirty="0"/>
              <a:t>are involved in the manual process. We analyzed different </a:t>
            </a:r>
            <a:r>
              <a:rPr lang="en-US" dirty="0" smtClean="0"/>
              <a:t>scenarios and </a:t>
            </a:r>
            <a:r>
              <a:rPr lang="en-US" dirty="0"/>
              <a:t>tried to </a:t>
            </a:r>
            <a:r>
              <a:rPr lang="en-IN" dirty="0" smtClean="0"/>
              <a:t>provide a solution for them</a:t>
            </a:r>
            <a:r>
              <a:rPr lang="en-US" dirty="0" smtClean="0"/>
              <a:t>. </a:t>
            </a:r>
            <a:r>
              <a:rPr lang="en-US" dirty="0"/>
              <a:t>We accumulated all the feature currently used by the </a:t>
            </a:r>
            <a:r>
              <a:rPr lang="en-US" dirty="0" smtClean="0"/>
              <a:t>Library </a:t>
            </a:r>
            <a:r>
              <a:rPr lang="en-US" dirty="0"/>
              <a:t>Management System apart from front end development. In this project we had to think about the various options which we can provide to user. We have tried to make this project user friendly by providing many features.</a:t>
            </a:r>
          </a:p>
          <a:p>
            <a:pPr>
              <a:buNone/>
            </a:pPr>
            <a:r>
              <a:rPr lang="en-US" dirty="0"/>
              <a:t>    </a:t>
            </a:r>
            <a:r>
              <a:rPr lang="en-IN" dirty="0"/>
              <a:t>This project has a lot of potential in the future and we will work upon </a:t>
            </a:r>
            <a:r>
              <a:rPr lang="en-IN" dirty="0" smtClean="0"/>
              <a:t>it.</a:t>
            </a:r>
            <a:endParaRPr lang="en-IN" dirty="0"/>
          </a:p>
        </p:txBody>
      </p:sp>
    </p:spTree>
    <p:extLst>
      <p:ext uri="{BB962C8B-B14F-4D97-AF65-F5344CB8AC3E}">
        <p14:creationId xmlns:p14="http://schemas.microsoft.com/office/powerpoint/2010/main" val="3217715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0659" y="1685925"/>
            <a:ext cx="9057216" cy="1990725"/>
          </a:xfrm>
        </p:spPr>
        <p:txBody>
          <a:bodyPr>
            <a:noAutofit/>
          </a:bodyPr>
          <a:lstStyle/>
          <a:p>
            <a:pPr algn="ctr"/>
            <a:r>
              <a:rPr lang="en-IN" sz="13800" dirty="0" smtClean="0"/>
              <a:t>Thank you</a:t>
            </a:r>
            <a:endParaRPr lang="en-IN" sz="13800" dirty="0"/>
          </a:p>
        </p:txBody>
      </p:sp>
      <p:sp>
        <p:nvSpPr>
          <p:cNvPr id="5" name="TextBox 4"/>
          <p:cNvSpPr txBox="1"/>
          <p:nvPr/>
        </p:nvSpPr>
        <p:spPr>
          <a:xfrm>
            <a:off x="5572125" y="5786676"/>
            <a:ext cx="3570465" cy="923330"/>
          </a:xfrm>
          <a:prstGeom prst="rect">
            <a:avLst/>
          </a:prstGeom>
          <a:noFill/>
        </p:spPr>
        <p:txBody>
          <a:bodyPr wrap="none" rtlCol="0">
            <a:spAutoFit/>
          </a:bodyPr>
          <a:lstStyle/>
          <a:p>
            <a:r>
              <a:rPr lang="en-IN" dirty="0" smtClean="0">
                <a:solidFill>
                  <a:schemeClr val="tx1">
                    <a:lumMod val="50000"/>
                    <a:lumOff val="50000"/>
                  </a:schemeClr>
                </a:solidFill>
              </a:rPr>
              <a:t>Batch </a:t>
            </a:r>
          </a:p>
          <a:p>
            <a:r>
              <a:rPr lang="en-IN" dirty="0" smtClean="0">
                <a:solidFill>
                  <a:schemeClr val="tx1">
                    <a:lumMod val="50000"/>
                    <a:lumOff val="50000"/>
                  </a:schemeClr>
                </a:solidFill>
              </a:rPr>
              <a:t>- </a:t>
            </a:r>
            <a:r>
              <a:rPr lang="en-US" dirty="0">
                <a:solidFill>
                  <a:schemeClr val="tx1">
                    <a:lumMod val="50000"/>
                    <a:lumOff val="50000"/>
                  </a:schemeClr>
                </a:solidFill>
              </a:rPr>
              <a:t>JEE Full Stack with React JR_7 </a:t>
            </a:r>
          </a:p>
          <a:p>
            <a:endParaRPr lang="en-IN" dirty="0"/>
          </a:p>
        </p:txBody>
      </p:sp>
    </p:spTree>
    <p:extLst>
      <p:ext uri="{BB962C8B-B14F-4D97-AF65-F5344CB8AC3E}">
        <p14:creationId xmlns:p14="http://schemas.microsoft.com/office/powerpoint/2010/main" val="1200391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66725"/>
            <a:ext cx="8596668" cy="1320800"/>
          </a:xfrm>
        </p:spPr>
        <p:txBody>
          <a:bodyPr/>
          <a:lstStyle/>
          <a:p>
            <a:pPr algn="ctr"/>
            <a:r>
              <a:rPr lang="en-IN" sz="6000" dirty="0" smtClean="0"/>
              <a:t>INTRODUCTION</a:t>
            </a:r>
            <a:endParaRPr lang="en-IN" dirty="0"/>
          </a:p>
        </p:txBody>
      </p:sp>
      <p:sp>
        <p:nvSpPr>
          <p:cNvPr id="3" name="Content Placeholder 2"/>
          <p:cNvSpPr>
            <a:spLocks noGrp="1"/>
          </p:cNvSpPr>
          <p:nvPr>
            <p:ph idx="1"/>
          </p:nvPr>
        </p:nvSpPr>
        <p:spPr/>
        <p:txBody>
          <a:bodyPr/>
          <a:lstStyle/>
          <a:p>
            <a:r>
              <a:rPr lang="en-IN" dirty="0" smtClean="0"/>
              <a:t>The Project </a:t>
            </a:r>
            <a:r>
              <a:rPr lang="en-IN" dirty="0" err="1" smtClean="0"/>
              <a:t>Bookify</a:t>
            </a:r>
            <a:r>
              <a:rPr lang="en-IN" dirty="0" smtClean="0"/>
              <a:t>, an Library management system is developed in Java (Spring Boot) , which mainly focuses on basic operations in a library like adding new books, updating new information searching books and members and facility to issue and return books using this web application user can make the booking of books online and can look for the book either it is available in library or not. </a:t>
            </a:r>
          </a:p>
          <a:p>
            <a:r>
              <a:rPr lang="en-US" dirty="0"/>
              <a:t>The </a:t>
            </a:r>
            <a:r>
              <a:rPr lang="en-US" dirty="0" smtClean="0"/>
              <a:t>Library </a:t>
            </a:r>
            <a:r>
              <a:rPr lang="en-US" dirty="0"/>
              <a:t>management system designed in this project was developed using java </a:t>
            </a:r>
            <a:r>
              <a:rPr lang="en-US" dirty="0" smtClean="0"/>
              <a:t>as </a:t>
            </a:r>
            <a:r>
              <a:rPr lang="en-US" dirty="0"/>
              <a:t>the programming languages and </a:t>
            </a:r>
            <a:r>
              <a:rPr lang="en-US" dirty="0" err="1" smtClean="0"/>
              <a:t>PostGRE</a:t>
            </a:r>
            <a:r>
              <a:rPr lang="en-US" dirty="0" smtClean="0"/>
              <a:t> SQL </a:t>
            </a:r>
            <a:r>
              <a:rPr lang="en-US" dirty="0"/>
              <a:t>as the database Management system. The </a:t>
            </a:r>
            <a:r>
              <a:rPr lang="en-GB" dirty="0"/>
              <a:t>framework </a:t>
            </a:r>
            <a:r>
              <a:rPr lang="en-US" dirty="0"/>
              <a:t>adopted for this project is the spring boot which is </a:t>
            </a:r>
            <a:r>
              <a:rPr lang="en-GB" dirty="0"/>
              <a:t>open source Java-based framework</a:t>
            </a:r>
            <a:r>
              <a:rPr lang="en-US" dirty="0"/>
              <a:t>. </a:t>
            </a:r>
            <a:endParaRPr lang="en-IN" dirty="0"/>
          </a:p>
        </p:txBody>
      </p:sp>
    </p:spTree>
    <p:extLst>
      <p:ext uri="{BB962C8B-B14F-4D97-AF65-F5344CB8AC3E}">
        <p14:creationId xmlns:p14="http://schemas.microsoft.com/office/powerpoint/2010/main" val="672365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5400" dirty="0" smtClean="0"/>
              <a:t>Problem Domain</a:t>
            </a:r>
            <a:endParaRPr lang="en-IN" sz="5400" dirty="0"/>
          </a:p>
        </p:txBody>
      </p:sp>
      <p:sp>
        <p:nvSpPr>
          <p:cNvPr id="3" name="Content Placeholder 2"/>
          <p:cNvSpPr>
            <a:spLocks noGrp="1"/>
          </p:cNvSpPr>
          <p:nvPr>
            <p:ph idx="1"/>
          </p:nvPr>
        </p:nvSpPr>
        <p:spPr>
          <a:xfrm>
            <a:off x="1252315" y="2353957"/>
            <a:ext cx="7446706" cy="1017893"/>
          </a:xfrm>
          <a:ln>
            <a:solidFill>
              <a:schemeClr val="bg1"/>
            </a:solidFill>
          </a:ln>
        </p:spPr>
        <p:txBody>
          <a:bodyPr>
            <a:normAutofit fontScale="25000" lnSpcReduction="20000"/>
          </a:bodyPr>
          <a:lstStyle/>
          <a:p>
            <a:r>
              <a:rPr lang="en-US" sz="9600" b="1" dirty="0" smtClean="0">
                <a:solidFill>
                  <a:schemeClr val="tx1">
                    <a:lumMod val="50000"/>
                    <a:lumOff val="50000"/>
                  </a:schemeClr>
                </a:solidFill>
              </a:rPr>
              <a:t>People don’t have any particular platform where they can get and manage all the information they need.</a:t>
            </a:r>
          </a:p>
          <a:p>
            <a:endParaRPr lang="en-US" sz="9600" b="1" dirty="0">
              <a:solidFill>
                <a:schemeClr val="tx1">
                  <a:lumMod val="50000"/>
                  <a:lumOff val="50000"/>
                </a:schemeClr>
              </a:solidFill>
            </a:endParaRPr>
          </a:p>
          <a:p>
            <a:r>
              <a:rPr lang="en-IN" sz="9600" b="1" dirty="0" smtClean="0">
                <a:solidFill>
                  <a:schemeClr val="tx1">
                    <a:lumMod val="50000"/>
                    <a:lumOff val="50000"/>
                  </a:schemeClr>
                </a:solidFill>
              </a:rPr>
              <a:t>People have to use handwritten ledgers which take a lot of time and are a hassle to maintain</a:t>
            </a:r>
            <a:r>
              <a:rPr lang="en-US" sz="9600" b="1" dirty="0" smtClean="0">
                <a:solidFill>
                  <a:schemeClr val="tx1">
                    <a:lumMod val="50000"/>
                    <a:lumOff val="50000"/>
                  </a:schemeClr>
                </a:solidFill>
              </a:rPr>
              <a:t>.</a:t>
            </a:r>
          </a:p>
          <a:p>
            <a:endParaRPr lang="en-US" sz="9600" b="1" dirty="0">
              <a:solidFill>
                <a:schemeClr val="tx1">
                  <a:lumMod val="50000"/>
                  <a:lumOff val="50000"/>
                </a:schemeClr>
              </a:solidFill>
            </a:endParaRPr>
          </a:p>
          <a:p>
            <a:r>
              <a:rPr lang="en-IN" sz="9600" b="1" dirty="0">
                <a:solidFill>
                  <a:schemeClr val="tx1">
                    <a:lumMod val="50000"/>
                    <a:lumOff val="50000"/>
                  </a:schemeClr>
                </a:solidFill>
              </a:rPr>
              <a:t>It is not a viable option to use handwritten </a:t>
            </a:r>
            <a:r>
              <a:rPr lang="en-IN" sz="9600" b="1" dirty="0" smtClean="0">
                <a:solidFill>
                  <a:schemeClr val="tx1">
                    <a:lumMod val="50000"/>
                    <a:lumOff val="50000"/>
                  </a:schemeClr>
                </a:solidFill>
              </a:rPr>
              <a:t>ledgers in today’s digital world</a:t>
            </a:r>
            <a:endParaRPr lang="en-US" sz="9600" b="1" dirty="0">
              <a:solidFill>
                <a:schemeClr val="tx1">
                  <a:lumMod val="50000"/>
                  <a:lumOff val="50000"/>
                </a:schemeClr>
              </a:solidFill>
            </a:endParaRPr>
          </a:p>
          <a:p>
            <a:endParaRPr lang="en-US" sz="8000" b="1" dirty="0">
              <a:solidFill>
                <a:schemeClr val="tx1">
                  <a:lumMod val="50000"/>
                  <a:lumOff val="50000"/>
                </a:schemeClr>
              </a:solidFill>
            </a:endParaRPr>
          </a:p>
          <a:p>
            <a:endParaRPr lang="en-IN" dirty="0"/>
          </a:p>
        </p:txBody>
      </p:sp>
    </p:spTree>
    <p:extLst>
      <p:ext uri="{BB962C8B-B14F-4D97-AF65-F5344CB8AC3E}">
        <p14:creationId xmlns:p14="http://schemas.microsoft.com/office/powerpoint/2010/main" val="1797027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5400" dirty="0" smtClean="0"/>
              <a:t>Solution Domain</a:t>
            </a:r>
            <a:endParaRPr lang="en-IN" sz="5400" dirty="0"/>
          </a:p>
        </p:txBody>
      </p:sp>
      <p:sp>
        <p:nvSpPr>
          <p:cNvPr id="3" name="Content Placeholder 2"/>
          <p:cNvSpPr>
            <a:spLocks noGrp="1"/>
          </p:cNvSpPr>
          <p:nvPr>
            <p:ph idx="1"/>
          </p:nvPr>
        </p:nvSpPr>
        <p:spPr/>
        <p:txBody>
          <a:bodyPr/>
          <a:lstStyle/>
          <a:p>
            <a:r>
              <a:rPr lang="en-US" sz="2000" b="1" dirty="0">
                <a:solidFill>
                  <a:schemeClr val="tx1">
                    <a:lumMod val="50000"/>
                    <a:lumOff val="50000"/>
                  </a:schemeClr>
                </a:solidFill>
              </a:rPr>
              <a:t>We aim to provide our users the perfect tour of the </a:t>
            </a:r>
            <a:r>
              <a:rPr lang="en-US" sz="2000" b="1" dirty="0" smtClean="0">
                <a:solidFill>
                  <a:schemeClr val="tx1">
                    <a:lumMod val="50000"/>
                    <a:lumOff val="50000"/>
                  </a:schemeClr>
                </a:solidFill>
              </a:rPr>
              <a:t>library </a:t>
            </a:r>
            <a:r>
              <a:rPr lang="en-US" sz="2000" b="1" dirty="0">
                <a:solidFill>
                  <a:schemeClr val="tx1">
                    <a:lumMod val="50000"/>
                    <a:lumOff val="50000"/>
                  </a:schemeClr>
                </a:solidFill>
              </a:rPr>
              <a:t>without any struggle.</a:t>
            </a:r>
          </a:p>
          <a:p>
            <a:endParaRPr lang="en-US" sz="2000" b="1" dirty="0">
              <a:solidFill>
                <a:schemeClr val="tx1">
                  <a:lumMod val="50000"/>
                  <a:lumOff val="50000"/>
                </a:schemeClr>
              </a:solidFill>
            </a:endParaRPr>
          </a:p>
          <a:p>
            <a:r>
              <a:rPr lang="en-US" sz="2000" b="1" dirty="0">
                <a:solidFill>
                  <a:schemeClr val="tx1">
                    <a:lumMod val="50000"/>
                    <a:lumOff val="50000"/>
                  </a:schemeClr>
                </a:solidFill>
              </a:rPr>
              <a:t>One place for all the Information.</a:t>
            </a:r>
          </a:p>
          <a:p>
            <a:endParaRPr lang="en-US" sz="2000" b="1" dirty="0">
              <a:solidFill>
                <a:schemeClr val="tx1">
                  <a:lumMod val="50000"/>
                  <a:lumOff val="50000"/>
                </a:schemeClr>
              </a:solidFill>
            </a:endParaRPr>
          </a:p>
          <a:p>
            <a:r>
              <a:rPr lang="en-US" sz="2000" b="1" dirty="0">
                <a:solidFill>
                  <a:schemeClr val="tx1">
                    <a:lumMod val="50000"/>
                    <a:lumOff val="50000"/>
                  </a:schemeClr>
                </a:solidFill>
              </a:rPr>
              <a:t>The purpose of our website is to facilitate the </a:t>
            </a:r>
            <a:r>
              <a:rPr lang="en-US" sz="2000" b="1" dirty="0" smtClean="0">
                <a:solidFill>
                  <a:schemeClr val="tx1">
                    <a:lumMod val="50000"/>
                    <a:lumOff val="50000"/>
                  </a:schemeClr>
                </a:solidFill>
              </a:rPr>
              <a:t>users </a:t>
            </a:r>
            <a:r>
              <a:rPr lang="en-US" sz="2000" b="1" dirty="0">
                <a:solidFill>
                  <a:schemeClr val="tx1">
                    <a:lumMod val="50000"/>
                    <a:lumOff val="50000"/>
                  </a:schemeClr>
                </a:solidFill>
              </a:rPr>
              <a:t>by </a:t>
            </a:r>
            <a:r>
              <a:rPr lang="en-US" sz="2000" b="1" dirty="0" smtClean="0">
                <a:solidFill>
                  <a:schemeClr val="tx1">
                    <a:lumMod val="50000"/>
                    <a:lumOff val="50000"/>
                  </a:schemeClr>
                </a:solidFill>
              </a:rPr>
              <a:t>managing and maintaining all the data and relationships in the backend. </a:t>
            </a:r>
            <a:endParaRPr lang="en-US" sz="2000" b="1" dirty="0">
              <a:solidFill>
                <a:schemeClr val="tx1">
                  <a:lumMod val="50000"/>
                  <a:lumOff val="50000"/>
                </a:schemeClr>
              </a:solidFill>
            </a:endParaRPr>
          </a:p>
          <a:p>
            <a:endParaRPr lang="en-IN" dirty="0"/>
          </a:p>
        </p:txBody>
      </p:sp>
    </p:spTree>
    <p:extLst>
      <p:ext uri="{BB962C8B-B14F-4D97-AF65-F5344CB8AC3E}">
        <p14:creationId xmlns:p14="http://schemas.microsoft.com/office/powerpoint/2010/main" val="249869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5400" dirty="0" smtClean="0"/>
              <a:t>SYSTEM DOMAIN</a:t>
            </a:r>
            <a:endParaRPr lang="en-IN" sz="5400" dirty="0"/>
          </a:p>
        </p:txBody>
      </p:sp>
      <p:sp>
        <p:nvSpPr>
          <p:cNvPr id="3" name="Content Placeholder 2"/>
          <p:cNvSpPr>
            <a:spLocks noGrp="1"/>
          </p:cNvSpPr>
          <p:nvPr>
            <p:ph idx="1"/>
          </p:nvPr>
        </p:nvSpPr>
        <p:spPr/>
        <p:txBody>
          <a:bodyPr>
            <a:normAutofit/>
          </a:bodyPr>
          <a:lstStyle/>
          <a:p>
            <a:r>
              <a:rPr lang="en-IN" sz="2800" dirty="0" smtClean="0"/>
              <a:t>JAVA – As Programming Language</a:t>
            </a:r>
          </a:p>
          <a:p>
            <a:r>
              <a:rPr lang="en-IN" sz="2800" dirty="0" err="1" smtClean="0"/>
              <a:t>PostGRESQL</a:t>
            </a:r>
            <a:r>
              <a:rPr lang="en-IN" sz="2800" dirty="0" smtClean="0"/>
              <a:t> – As RDBMS solution</a:t>
            </a:r>
          </a:p>
          <a:p>
            <a:r>
              <a:rPr lang="en-IN" sz="2800" dirty="0" smtClean="0"/>
              <a:t>Spring Boot – As Backend Framework</a:t>
            </a:r>
          </a:p>
        </p:txBody>
      </p:sp>
    </p:spTree>
    <p:extLst>
      <p:ext uri="{BB962C8B-B14F-4D97-AF65-F5344CB8AC3E}">
        <p14:creationId xmlns:p14="http://schemas.microsoft.com/office/powerpoint/2010/main" val="1663867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5400" dirty="0" smtClean="0"/>
              <a:t>ER Diagram</a:t>
            </a:r>
            <a:endParaRPr lang="en-IN" sz="5400"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1527" t="31664" r="41159" b="23596"/>
          <a:stretch/>
        </p:blipFill>
        <p:spPr>
          <a:xfrm>
            <a:off x="1553497" y="1700981"/>
            <a:ext cx="7349656" cy="4956993"/>
          </a:xfrm>
        </p:spPr>
      </p:pic>
    </p:spTree>
    <p:extLst>
      <p:ext uri="{BB962C8B-B14F-4D97-AF65-F5344CB8AC3E}">
        <p14:creationId xmlns:p14="http://schemas.microsoft.com/office/powerpoint/2010/main" val="1275621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5400" dirty="0" smtClean="0"/>
              <a:t>Project Description</a:t>
            </a:r>
            <a:endParaRPr lang="en-IN" sz="5400" dirty="0"/>
          </a:p>
        </p:txBody>
      </p:sp>
      <p:sp>
        <p:nvSpPr>
          <p:cNvPr id="3" name="Content Placeholder 2"/>
          <p:cNvSpPr>
            <a:spLocks noGrp="1"/>
          </p:cNvSpPr>
          <p:nvPr>
            <p:ph idx="1"/>
          </p:nvPr>
        </p:nvSpPr>
        <p:spPr>
          <a:xfrm>
            <a:off x="677334" y="1722309"/>
            <a:ext cx="8596668" cy="3880773"/>
          </a:xfrm>
        </p:spPr>
        <p:txBody>
          <a:bodyPr/>
          <a:lstStyle/>
          <a:p>
            <a:pPr marL="0" indent="0">
              <a:buNone/>
            </a:pPr>
            <a:r>
              <a:rPr lang="en-IN" dirty="0" smtClean="0"/>
              <a:t>Create Book Entry</a:t>
            </a:r>
          </a:p>
          <a:p>
            <a:pPr marL="0" indent="0">
              <a:buNone/>
            </a:pPr>
            <a:r>
              <a:rPr lang="en-IN" dirty="0" smtClean="0"/>
              <a:t>-</a:t>
            </a:r>
            <a:r>
              <a:rPr lang="en-US" dirty="0" smtClean="0">
                <a:solidFill>
                  <a:schemeClr val="tx1"/>
                </a:solidFill>
              </a:rPr>
              <a:t>User </a:t>
            </a:r>
            <a:r>
              <a:rPr lang="en-US" dirty="0">
                <a:solidFill>
                  <a:schemeClr val="tx1"/>
                </a:solidFill>
              </a:rPr>
              <a:t>can create </a:t>
            </a:r>
            <a:r>
              <a:rPr lang="en-US" dirty="0" smtClean="0">
                <a:solidFill>
                  <a:schemeClr val="tx1"/>
                </a:solidFill>
              </a:rPr>
              <a:t>book entry </a:t>
            </a:r>
            <a:r>
              <a:rPr lang="en-US" dirty="0">
                <a:solidFill>
                  <a:schemeClr val="tx1"/>
                </a:solidFill>
              </a:rPr>
              <a:t>here by giving </a:t>
            </a:r>
            <a:r>
              <a:rPr lang="en-US" dirty="0" smtClean="0">
                <a:solidFill>
                  <a:schemeClr val="tx1"/>
                </a:solidFill>
              </a:rPr>
              <a:t>value(book id, title, author, available, published date). </a:t>
            </a:r>
          </a:p>
          <a:p>
            <a:pPr marL="0" indent="0">
              <a:buNone/>
            </a:pPr>
            <a:endParaRPr lang="en-US" dirty="0">
              <a:solidFill>
                <a:schemeClr val="tx1"/>
              </a:solidFill>
            </a:endParaRPr>
          </a:p>
          <a:p>
            <a:pPr marL="0" indent="0">
              <a:buNone/>
            </a:pPr>
            <a:r>
              <a:rPr lang="en-US" dirty="0" smtClean="0">
                <a:solidFill>
                  <a:schemeClr val="tx1"/>
                </a:solidFill>
              </a:rPr>
              <a:t>			</a:t>
            </a:r>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384"/>
          <a:stretch/>
        </p:blipFill>
        <p:spPr>
          <a:xfrm>
            <a:off x="1378951" y="2776743"/>
            <a:ext cx="7467754" cy="3939048"/>
          </a:xfrm>
          <a:prstGeom prst="rect">
            <a:avLst/>
          </a:prstGeom>
        </p:spPr>
      </p:pic>
    </p:spTree>
    <p:extLst>
      <p:ext uri="{BB962C8B-B14F-4D97-AF65-F5344CB8AC3E}">
        <p14:creationId xmlns:p14="http://schemas.microsoft.com/office/powerpoint/2010/main" val="1178264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81964" y="440055"/>
            <a:ext cx="8783955" cy="4555093"/>
          </a:xfrm>
          <a:prstGeom prst="rect">
            <a:avLst/>
          </a:prstGeom>
          <a:noFill/>
        </p:spPr>
        <p:txBody>
          <a:bodyPr wrap="square" rtlCol="0">
            <a:spAutoFit/>
          </a:bodyPr>
          <a:lstStyle/>
          <a:p>
            <a:r>
              <a:rPr lang="en-IN" sz="2000" dirty="0" smtClean="0"/>
              <a:t>Update Book Entry</a:t>
            </a:r>
          </a:p>
          <a:p>
            <a:endParaRPr lang="en-IN" dirty="0" smtClean="0"/>
          </a:p>
          <a:p>
            <a:r>
              <a:rPr lang="en-IN" dirty="0" smtClean="0"/>
              <a:t>-</a:t>
            </a:r>
            <a:r>
              <a:rPr lang="en-US" dirty="0" smtClean="0"/>
              <a:t>User can update the book details.</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endParaRPr lang="en-US" dirty="0"/>
          </a:p>
          <a:p>
            <a:endParaRPr lang="en-IN"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741"/>
          <a:stretch/>
        </p:blipFill>
        <p:spPr>
          <a:xfrm>
            <a:off x="481965" y="1471838"/>
            <a:ext cx="8982076" cy="4669882"/>
          </a:xfrm>
          <a:prstGeom prst="rect">
            <a:avLst/>
          </a:prstGeom>
        </p:spPr>
      </p:pic>
    </p:spTree>
    <p:extLst>
      <p:ext uri="{BB962C8B-B14F-4D97-AF65-F5344CB8AC3E}">
        <p14:creationId xmlns:p14="http://schemas.microsoft.com/office/powerpoint/2010/main" val="1057826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6750" y="628650"/>
            <a:ext cx="8220075" cy="4832092"/>
          </a:xfrm>
          <a:prstGeom prst="rect">
            <a:avLst/>
          </a:prstGeom>
          <a:noFill/>
        </p:spPr>
        <p:txBody>
          <a:bodyPr wrap="square" rtlCol="0">
            <a:spAutoFit/>
          </a:bodyPr>
          <a:lstStyle/>
          <a:p>
            <a:r>
              <a:rPr lang="en-IN" sz="2000" dirty="0" smtClean="0"/>
              <a:t>View Available Books-</a:t>
            </a:r>
          </a:p>
          <a:p>
            <a:pPr marL="285750" indent="-285750">
              <a:buFontTx/>
              <a:buChar char="-"/>
            </a:pPr>
            <a:r>
              <a:rPr lang="en-IN" dirty="0" smtClean="0"/>
              <a:t>User can view the available books in the library</a:t>
            </a:r>
            <a:r>
              <a:rPr lang="en-US" dirty="0" smtClean="0"/>
              <a:t>.</a:t>
            </a:r>
          </a:p>
          <a:p>
            <a:pPr marL="285750" indent="-285750">
              <a:buFontTx/>
              <a:buChar char="-"/>
            </a:pPr>
            <a:endParaRPr lang="en-US" dirty="0"/>
          </a:p>
          <a:p>
            <a:pPr marL="285750" indent="-285750">
              <a:buFontTx/>
              <a:buChar char="-"/>
            </a:pPr>
            <a:endParaRPr lang="en-US" dirty="0" smtClean="0"/>
          </a:p>
          <a:p>
            <a:pPr marL="285750" indent="-285750">
              <a:buFontTx/>
              <a:buChar char="-"/>
            </a:pPr>
            <a:endParaRPr lang="en-US" dirty="0"/>
          </a:p>
          <a:p>
            <a:pPr marL="285750" indent="-285750">
              <a:buFontTx/>
              <a:buChar char="-"/>
            </a:pPr>
            <a:endParaRPr lang="en-US" dirty="0" smtClean="0"/>
          </a:p>
          <a:p>
            <a:pPr marL="285750" indent="-285750">
              <a:buFontTx/>
              <a:buChar char="-"/>
            </a:pPr>
            <a:endParaRPr lang="en-US" dirty="0"/>
          </a:p>
          <a:p>
            <a:pPr marL="285750" indent="-285750">
              <a:buFontTx/>
              <a:buChar char="-"/>
            </a:pPr>
            <a:endParaRPr lang="en-US" dirty="0" smtClean="0"/>
          </a:p>
          <a:p>
            <a:pPr marL="285750" indent="-285750">
              <a:buFontTx/>
              <a:buChar char="-"/>
            </a:pPr>
            <a:endParaRPr lang="en-US" dirty="0"/>
          </a:p>
          <a:p>
            <a:endParaRPr lang="en-US" dirty="0"/>
          </a:p>
          <a:p>
            <a:pPr marL="285750" indent="-285750">
              <a:buFontTx/>
              <a:buChar char="-"/>
            </a:pPr>
            <a:endParaRPr lang="en-US" dirty="0" smtClean="0"/>
          </a:p>
          <a:p>
            <a:pPr marL="285750" indent="-285750">
              <a:buFontTx/>
              <a:buChar char="-"/>
            </a:pPr>
            <a:endParaRPr lang="en-US" dirty="0"/>
          </a:p>
          <a:p>
            <a:pPr marL="285750" indent="-285750">
              <a:buFontTx/>
              <a:buChar char="-"/>
            </a:pPr>
            <a:endParaRPr lang="en-US" dirty="0" smtClean="0"/>
          </a:p>
          <a:p>
            <a:pPr marL="285750" indent="-285750">
              <a:buFontTx/>
              <a:buChar char="-"/>
            </a:pPr>
            <a:endParaRPr lang="en-US" dirty="0"/>
          </a:p>
          <a:p>
            <a:pPr marL="285750" indent="-285750">
              <a:buFontTx/>
              <a:buChar char="-"/>
            </a:pPr>
            <a:endParaRPr lang="en-US" dirty="0" smtClean="0"/>
          </a:p>
          <a:p>
            <a:pPr marL="285750" indent="-285750">
              <a:buFontTx/>
              <a:buChar char="-"/>
            </a:pPr>
            <a:endParaRPr lang="en-US" dirty="0"/>
          </a:p>
          <a:p>
            <a:pPr marL="285750" indent="-285750">
              <a:buFontTx/>
              <a:buChar char="-"/>
            </a:pP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729" y="1466850"/>
            <a:ext cx="8718232" cy="5116830"/>
          </a:xfrm>
          <a:prstGeom prst="rect">
            <a:avLst/>
          </a:prstGeom>
        </p:spPr>
      </p:pic>
    </p:spTree>
    <p:extLst>
      <p:ext uri="{BB962C8B-B14F-4D97-AF65-F5344CB8AC3E}">
        <p14:creationId xmlns:p14="http://schemas.microsoft.com/office/powerpoint/2010/main" val="363451888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183</TotalTime>
  <Words>516</Words>
  <Application>Microsoft Office PowerPoint</Application>
  <PresentationFormat>Widescreen</PresentationFormat>
  <Paragraphs>92</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Georgia</vt:lpstr>
      <vt:lpstr>Trebuchet MS</vt:lpstr>
      <vt:lpstr>Wingdings 3</vt:lpstr>
      <vt:lpstr>Facet</vt:lpstr>
      <vt:lpstr>     BOOKIFY -LIBRARY MANAGEMENT SYSTEM</vt:lpstr>
      <vt:lpstr>INTRODUCTION</vt:lpstr>
      <vt:lpstr>Problem Domain</vt:lpstr>
      <vt:lpstr>Solution Domain</vt:lpstr>
      <vt:lpstr>SYSTEM DOMAIN</vt:lpstr>
      <vt:lpstr>ER Diagram</vt:lpstr>
      <vt:lpstr>Project Description</vt:lpstr>
      <vt:lpstr>PowerPoint Presentation</vt:lpstr>
      <vt:lpstr>PowerPoint Presentation</vt:lpstr>
      <vt:lpstr>PowerPoint Presentation</vt:lpstr>
      <vt:lpstr>PowerPoint Presentation</vt:lpstr>
      <vt:lpstr>Limitations </vt:lpstr>
      <vt:lpstr>Future Vision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BOOKIFY -LIBRARY MANAGEMENT SYSTEM</dc:title>
  <dc:creator>dev singh parihar</dc:creator>
  <cp:lastModifiedBy>dev singh parihar</cp:lastModifiedBy>
  <cp:revision>15</cp:revision>
  <dcterms:created xsi:type="dcterms:W3CDTF">2022-04-03T08:44:34Z</dcterms:created>
  <dcterms:modified xsi:type="dcterms:W3CDTF">2022-04-04T04:35:43Z</dcterms:modified>
</cp:coreProperties>
</file>